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sap Bold" charset="1" panose="020F0804030202060203"/>
      <p:regular r:id="rId16"/>
    </p:embeddedFont>
    <p:embeddedFont>
      <p:font typeface="Asap" charset="1" panose="020F0504030202060203"/>
      <p:regular r:id="rId17"/>
    </p:embeddedFont>
    <p:embeddedFont>
      <p:font typeface="Asap Semi-Bold" charset="1" panose="020F0704030202060203"/>
      <p:regular r:id="rId18"/>
    </p:embeddedFont>
    <p:embeddedFont>
      <p:font typeface="Asap Medium" charset="1" panose="020F0604030202060203"/>
      <p:regular r:id="rId19"/>
    </p:embeddedFont>
    <p:embeddedFont>
      <p:font typeface="Cabin" charset="1" panose="00000500000000000000"/>
      <p:regular r:id="rId20"/>
    </p:embeddedFont>
    <p:embeddedFont>
      <p:font typeface="Cabin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543096" y="2467802"/>
            <a:ext cx="16230600" cy="7819198"/>
          </a:xfrm>
          <a:prstGeom prst="rect">
            <a:avLst/>
          </a:prstGeom>
          <a:gradFill rotWithShape="true">
            <a:gsLst>
              <a:gs pos="0">
                <a:srgbClr val="8C52FF">
                  <a:alpha val="100000"/>
                </a:srgbClr>
              </a:gs>
              <a:gs pos="100000">
                <a:srgbClr val="5CE1E6">
                  <a:alpha val="100000"/>
                </a:srgbClr>
              </a:gs>
            </a:gsLst>
            <a:lin ang="0"/>
          </a:gradFill>
        </p:spPr>
      </p:sp>
      <p:grpSp>
        <p:nvGrpSpPr>
          <p:cNvPr name="Group 3" id="3"/>
          <p:cNvGrpSpPr/>
          <p:nvPr/>
        </p:nvGrpSpPr>
        <p:grpSpPr>
          <a:xfrm rot="0">
            <a:off x="9007903" y="0"/>
            <a:ext cx="12353301" cy="1069740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t="0" r="-1494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73398"/>
            <a:ext cx="3120799" cy="1110604"/>
          </a:xfrm>
          <a:custGeom>
            <a:avLst/>
            <a:gdLst/>
            <a:ahLst/>
            <a:cxnLst/>
            <a:rect r="r" b="b" t="t" l="l"/>
            <a:pathLst>
              <a:path h="1110604" w="3120799">
                <a:moveTo>
                  <a:pt x="0" y="0"/>
                </a:moveTo>
                <a:lnTo>
                  <a:pt x="3120799" y="0"/>
                </a:lnTo>
                <a:lnTo>
                  <a:pt x="3120799" y="1110604"/>
                </a:lnTo>
                <a:lnTo>
                  <a:pt x="0" y="1110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068604"/>
            <a:ext cx="7979203" cy="4617593"/>
            <a:chOff x="0" y="0"/>
            <a:chExt cx="10638938" cy="615679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70232"/>
              <a:ext cx="10638938" cy="3892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04"/>
                </a:lnSpc>
              </a:pPr>
              <a:r>
                <a:rPr lang="en-US" b="true" sz="8800" spc="264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COURSE</a:t>
              </a:r>
            </a:p>
            <a:p>
              <a:pPr algn="l" marL="0" indent="0" lvl="0">
                <a:lnSpc>
                  <a:spcPts val="11704"/>
                </a:lnSpc>
              </a:pPr>
              <a:r>
                <a:rPr lang="en-US" b="true" sz="8800" spc="264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MANAGEMENT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24543"/>
              <a:ext cx="10638938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Made</a:t>
              </a:r>
              <a:r>
                <a:rPr lang="en-US" sz="2800" u="none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by TrungDung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0638938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84" u="none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WEB APPLICATION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4808" y="-205809"/>
            <a:ext cx="6044632" cy="3451286"/>
          </a:xfrm>
          <a:custGeom>
            <a:avLst/>
            <a:gdLst/>
            <a:ahLst/>
            <a:cxnLst/>
            <a:rect r="r" b="b" t="t" l="l"/>
            <a:pathLst>
              <a:path h="3451286" w="6044632">
                <a:moveTo>
                  <a:pt x="0" y="0"/>
                </a:moveTo>
                <a:lnTo>
                  <a:pt x="6044632" y="0"/>
                </a:lnTo>
                <a:lnTo>
                  <a:pt x="6044632" y="3451287"/>
                </a:lnTo>
                <a:lnTo>
                  <a:pt x="0" y="345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90291" y="6724549"/>
            <a:ext cx="6630572" cy="3785839"/>
          </a:xfrm>
          <a:custGeom>
            <a:avLst/>
            <a:gdLst/>
            <a:ahLst/>
            <a:cxnLst/>
            <a:rect r="r" b="b" t="t" l="l"/>
            <a:pathLst>
              <a:path h="3785839" w="6630572">
                <a:moveTo>
                  <a:pt x="6630572" y="0"/>
                </a:moveTo>
                <a:lnTo>
                  <a:pt x="0" y="0"/>
                </a:lnTo>
                <a:lnTo>
                  <a:pt x="0" y="3785839"/>
                </a:lnTo>
                <a:lnTo>
                  <a:pt x="6630572" y="3785839"/>
                </a:lnTo>
                <a:lnTo>
                  <a:pt x="66305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39274" y="4011494"/>
            <a:ext cx="9409452" cy="1947038"/>
            <a:chOff x="0" y="0"/>
            <a:chExt cx="12545936" cy="25960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3696"/>
              <a:ext cx="12545936" cy="1540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b="true" sz="7925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Xin cảm ơn!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16905"/>
              <a:ext cx="12545936" cy="520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7"/>
                </a:lnSpc>
                <a:spcBef>
                  <a:spcPct val="0"/>
                </a:spcBef>
              </a:pPr>
              <a:r>
                <a:rPr lang="en-US" b="true" sz="2475" spc="-49" u="none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Đừng ngần ngại cho tôi 100 điểm!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75972" y="0"/>
            <a:ext cx="17211375" cy="13842185"/>
            <a:chOff x="0" y="0"/>
            <a:chExt cx="667967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798882" y="4292516"/>
            <a:ext cx="9273883" cy="1701967"/>
            <a:chOff x="0" y="0"/>
            <a:chExt cx="12365178" cy="2269289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12365178" cy="2269289"/>
              <a:chOff x="0" y="0"/>
              <a:chExt cx="29272148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9272148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29272148">
                    <a:moveTo>
                      <a:pt x="2772147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7721477" y="5372100"/>
                    </a:lnTo>
                    <a:lnTo>
                      <a:pt x="29272148" y="2686050"/>
                    </a:lnTo>
                    <a:lnTo>
                      <a:pt x="27721477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967537" y="441436"/>
              <a:ext cx="7778037" cy="1462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87"/>
                </a:lnSpc>
                <a:spcBef>
                  <a:spcPct val="0"/>
                </a:spcBef>
              </a:pPr>
              <a:r>
                <a:rPr lang="en-US" b="true" sz="7625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Outline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94754" y="2425640"/>
            <a:ext cx="5826136" cy="5272737"/>
            <a:chOff x="0" y="0"/>
            <a:chExt cx="7768181" cy="703031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571"/>
              <a:ext cx="7768181" cy="1463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20"/>
                </a:lnSpc>
                <a:spcBef>
                  <a:spcPct val="0"/>
                </a:spcBef>
              </a:pPr>
              <a:r>
                <a:rPr lang="en-US" b="true" sz="3400" spc="-68" u="none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Tổng quan kế hoạch</a:t>
              </a:r>
            </a:p>
            <a:p>
              <a:pPr algn="l" marL="0" indent="0" lvl="0">
                <a:lnSpc>
                  <a:spcPts val="4420"/>
                </a:lnSpc>
                <a:spcBef>
                  <a:spcPct val="0"/>
                </a:spcBef>
              </a:pPr>
              <a:r>
                <a:rPr lang="en-US" b="true" sz="3400" spc="-68" u="none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của bài thuyết trình hôm nay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68759"/>
              <a:ext cx="7768181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AutoNum type="arabicPeriod" startAt="1"/>
              </a:pPr>
              <a:r>
                <a:rPr lang="en-US" sz="3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</a:t>
              </a:r>
              <a:r>
                <a:rPr lang="en-US" sz="3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Giới thiệu về dự án </a:t>
              </a:r>
            </a:p>
            <a:p>
              <a:pPr algn="l" marL="647700" indent="-323850" lvl="1">
                <a:lnSpc>
                  <a:spcPts val="4200"/>
                </a:lnSpc>
                <a:buAutoNum type="arabicPeriod" startAt="1"/>
              </a:pPr>
              <a:r>
                <a:rPr lang="en-US" sz="3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Vấ</a:t>
              </a:r>
              <a:r>
                <a:rPr lang="en-US" sz="3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n đề &amp; Giải pháp</a:t>
              </a:r>
            </a:p>
            <a:p>
              <a:pPr algn="l" marL="647700" indent="-323850" lvl="1">
                <a:lnSpc>
                  <a:spcPts val="4200"/>
                </a:lnSpc>
                <a:buAutoNum type="arabicPeriod" startAt="1"/>
              </a:pPr>
              <a:r>
                <a:rPr lang="en-US" sz="3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Công nghệ sử dụng</a:t>
              </a:r>
            </a:p>
            <a:p>
              <a:pPr algn="l" marL="647700" indent="-323850" lvl="1">
                <a:lnSpc>
                  <a:spcPts val="4200"/>
                </a:lnSpc>
                <a:buAutoNum type="arabicPeriod" startAt="1"/>
              </a:pPr>
              <a:r>
                <a:rPr lang="en-US" sz="3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Sơ đồ UseCase + ERD</a:t>
              </a:r>
            </a:p>
            <a:p>
              <a:pPr algn="l" marL="647700" indent="-323850" lvl="1">
                <a:lnSpc>
                  <a:spcPts val="4200"/>
                </a:lnSpc>
                <a:buAutoNum type="arabicPeriod" startAt="1"/>
              </a:pPr>
              <a:r>
                <a:rPr lang="en-US" sz="3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Thực thi sản phẩm</a:t>
              </a:r>
            </a:p>
            <a:p>
              <a:pPr algn="l" marL="647700" indent="-323850" lvl="1">
                <a:lnSpc>
                  <a:spcPts val="4200"/>
                </a:lnSpc>
                <a:buAutoNum type="arabicPeriod" startAt="1"/>
              </a:pPr>
              <a:r>
                <a:rPr lang="en-US" sz="3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Hướng phát triển thêm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547252"/>
            <a:ext cx="3647499" cy="829330"/>
            <a:chOff x="0" y="0"/>
            <a:chExt cx="4863332" cy="110577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863332" cy="1105773"/>
              <a:chOff x="0" y="0"/>
              <a:chExt cx="960658" cy="2184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60658" cy="218424"/>
              </a:xfrm>
              <a:custGeom>
                <a:avLst/>
                <a:gdLst/>
                <a:ahLst/>
                <a:cxnLst/>
                <a:rect r="r" b="b" t="t" l="l"/>
                <a:pathLst>
                  <a:path h="218424" w="960658">
                    <a:moveTo>
                      <a:pt x="757458" y="0"/>
                    </a:moveTo>
                    <a:lnTo>
                      <a:pt x="0" y="0"/>
                    </a:lnTo>
                    <a:lnTo>
                      <a:pt x="0" y="218424"/>
                    </a:lnTo>
                    <a:lnTo>
                      <a:pt x="757458" y="218424"/>
                    </a:lnTo>
                    <a:lnTo>
                      <a:pt x="960658" y="109212"/>
                    </a:lnTo>
                    <a:lnTo>
                      <a:pt x="757458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"/>
                <a:ext cx="846358" cy="227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544879" y="321112"/>
              <a:ext cx="3460501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0"/>
                </a:lnSpc>
                <a:spcBef>
                  <a:spcPct val="0"/>
                </a:spcBef>
              </a:pPr>
              <a:r>
                <a:rPr lang="en-US" b="true" sz="2225" spc="66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Tên dự án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5617549"/>
            <a:ext cx="3647499" cy="829330"/>
            <a:chOff x="0" y="0"/>
            <a:chExt cx="4863332" cy="110577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863332" cy="1105773"/>
              <a:chOff x="0" y="0"/>
              <a:chExt cx="960658" cy="21842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60658" cy="218424"/>
              </a:xfrm>
              <a:custGeom>
                <a:avLst/>
                <a:gdLst/>
                <a:ahLst/>
                <a:cxnLst/>
                <a:rect r="r" b="b" t="t" l="l"/>
                <a:pathLst>
                  <a:path h="218424" w="960658">
                    <a:moveTo>
                      <a:pt x="757458" y="0"/>
                    </a:moveTo>
                    <a:lnTo>
                      <a:pt x="0" y="0"/>
                    </a:lnTo>
                    <a:lnTo>
                      <a:pt x="0" y="218424"/>
                    </a:lnTo>
                    <a:lnTo>
                      <a:pt x="757458" y="218424"/>
                    </a:lnTo>
                    <a:lnTo>
                      <a:pt x="960658" y="109212"/>
                    </a:lnTo>
                    <a:lnTo>
                      <a:pt x="757458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9525"/>
                <a:ext cx="846358" cy="227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544879" y="321112"/>
              <a:ext cx="3460501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0"/>
                </a:lnSpc>
                <a:spcBef>
                  <a:spcPct val="0"/>
                </a:spcBef>
              </a:pPr>
              <a:r>
                <a:rPr lang="en-US" b="true" sz="2225" spc="66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Mục tiêu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7542279"/>
            <a:ext cx="3647499" cy="829330"/>
            <a:chOff x="0" y="0"/>
            <a:chExt cx="4863332" cy="110577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863332" cy="1105773"/>
              <a:chOff x="0" y="0"/>
              <a:chExt cx="960658" cy="21842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60658" cy="218424"/>
              </a:xfrm>
              <a:custGeom>
                <a:avLst/>
                <a:gdLst/>
                <a:ahLst/>
                <a:cxnLst/>
                <a:rect r="r" b="b" t="t" l="l"/>
                <a:pathLst>
                  <a:path h="218424" w="960658">
                    <a:moveTo>
                      <a:pt x="757458" y="0"/>
                    </a:moveTo>
                    <a:lnTo>
                      <a:pt x="0" y="0"/>
                    </a:lnTo>
                    <a:lnTo>
                      <a:pt x="0" y="218424"/>
                    </a:lnTo>
                    <a:lnTo>
                      <a:pt x="757458" y="218424"/>
                    </a:lnTo>
                    <a:lnTo>
                      <a:pt x="960658" y="109212"/>
                    </a:lnTo>
                    <a:lnTo>
                      <a:pt x="757458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"/>
                <a:ext cx="846358" cy="2279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7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44879" y="321112"/>
              <a:ext cx="3460501" cy="45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0"/>
                </a:lnSpc>
                <a:spcBef>
                  <a:spcPct val="0"/>
                </a:spcBef>
              </a:pPr>
              <a:r>
                <a:rPr lang="en-US" sz="2225" spc="66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Đối tượng sử dụng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762172" y="3680929"/>
            <a:ext cx="4763656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14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Website Quản Lý Khóa Học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37527" y="5550884"/>
            <a:ext cx="13021773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12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Xây dựng một hệ thống quản lý khóa học trực tuyến.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12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Cung cấp giao diện đăng ký, đăng nhập và phân quyền rõ ràng cho Admin và User.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37527" y="7475614"/>
            <a:ext cx="11959771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 spc="12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Admin:</a:t>
            </a:r>
            <a:r>
              <a:rPr lang="en-US" sz="2599" spc="12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quản lý User, Course và Enrollment.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b="true" sz="2599" spc="12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User:</a:t>
            </a:r>
            <a:r>
              <a:rPr lang="en-US" sz="2599" spc="12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đăng ký khóa học, cập nhật thông tin tài khoản, xem lịch sử đăng ký.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64918" y="1095375"/>
            <a:ext cx="6758164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5"/>
              </a:lnSpc>
              <a:spcBef>
                <a:spcPct val="0"/>
              </a:spcBef>
            </a:pPr>
            <a:r>
              <a:rPr lang="en-US" b="true" sz="7550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Giới thiệu dự án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81634" y="3661159"/>
            <a:ext cx="6815363" cy="5843676"/>
            <a:chOff x="0" y="0"/>
            <a:chExt cx="802749" cy="688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2749" cy="688299"/>
            </a:xfrm>
            <a:custGeom>
              <a:avLst/>
              <a:gdLst/>
              <a:ahLst/>
              <a:cxnLst/>
              <a:rect r="r" b="b" t="t" l="l"/>
              <a:pathLst>
                <a:path h="688299" w="802749">
                  <a:moveTo>
                    <a:pt x="802749" y="344149"/>
                  </a:moveTo>
                  <a:lnTo>
                    <a:pt x="599549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599549" y="0"/>
                  </a:lnTo>
                  <a:lnTo>
                    <a:pt x="802749" y="344149"/>
                  </a:lnTo>
                  <a:close/>
                </a:path>
              </a:pathLst>
            </a:custGeom>
            <a:solidFill>
              <a:srgbClr val="A066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66675"/>
              <a:ext cx="574149" cy="75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Người học khó tiếp cận, theo dõi lịch sử đăng ký và tiến trình học.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66264" y="-2051223"/>
            <a:ext cx="6646104" cy="5755226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36663" r="0" b="-3666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950683" y="6582997"/>
            <a:ext cx="6646104" cy="5755226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t="0" r="-1498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66053" y="739320"/>
            <a:ext cx="6815363" cy="5843676"/>
            <a:chOff x="0" y="0"/>
            <a:chExt cx="802749" cy="6882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2749" cy="688299"/>
            </a:xfrm>
            <a:custGeom>
              <a:avLst/>
              <a:gdLst/>
              <a:ahLst/>
              <a:cxnLst/>
              <a:rect r="r" b="b" t="t" l="l"/>
              <a:pathLst>
                <a:path h="688299" w="802749">
                  <a:moveTo>
                    <a:pt x="802749" y="344149"/>
                  </a:moveTo>
                  <a:lnTo>
                    <a:pt x="599549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599549" y="0"/>
                  </a:lnTo>
                  <a:lnTo>
                    <a:pt x="802749" y="344149"/>
                  </a:lnTo>
                  <a:close/>
                </a:path>
              </a:pathLst>
            </a:custGeom>
            <a:solidFill>
              <a:srgbClr val="1836B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85725"/>
              <a:ext cx="574149" cy="774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Quản lý</a:t>
              </a:r>
              <a:r>
                <a:rPr lang="en-US" sz="3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thủ công (Excel, giấy tờ) gây khó khăn, tốn nhiều thời gian.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4073357"/>
            <a:ext cx="4617644" cy="1318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2"/>
              </a:lnSpc>
            </a:pPr>
            <a:r>
              <a:rPr lang="en-US" b="true" sz="9220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Vấn đề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92978" y="1775316"/>
            <a:ext cx="10631999" cy="3368184"/>
          </a:xfrm>
          <a:custGeom>
            <a:avLst/>
            <a:gdLst/>
            <a:ahLst/>
            <a:cxnLst/>
            <a:rect r="r" b="b" t="t" l="l"/>
            <a:pathLst>
              <a:path h="3368184" w="10631999">
                <a:moveTo>
                  <a:pt x="0" y="0"/>
                </a:moveTo>
                <a:lnTo>
                  <a:pt x="10631998" y="0"/>
                </a:lnTo>
                <a:lnTo>
                  <a:pt x="10631998" y="3368184"/>
                </a:lnTo>
                <a:lnTo>
                  <a:pt x="0" y="336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219" r="0" b="-552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2978" y="5686547"/>
            <a:ext cx="10631999" cy="151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4"/>
              </a:lnSpc>
              <a:spcBef>
                <a:spcPct val="0"/>
              </a:spcBef>
            </a:pPr>
            <a:r>
              <a:rPr lang="en-US" b="true" sz="4374" spc="-87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Xây</a:t>
            </a:r>
            <a:r>
              <a:rPr lang="en-US" b="true" sz="4374" spc="-87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 dựng website quản lý khóa học trên nền tảng Spring Boot.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92978" y="7479802"/>
            <a:ext cx="10866322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Hỗ trợ đăng ký/đăng nhập và phân quyền (Admin – User).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Admin dễ dàng quản lý User, Course, Enrollment.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 spc="-52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User thuận tiện trong việc đăng ký khóa học, chỉnh sửa thông tin, xem lịch sử.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1889688" y="5502521"/>
            <a:ext cx="7482984" cy="0"/>
          </a:xfrm>
          <a:prstGeom prst="line">
            <a:avLst/>
          </a:prstGeom>
          <a:ln cap="flat" w="28575">
            <a:solidFill>
              <a:srgbClr val="86C7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30967" y="-1769241"/>
            <a:ext cx="17626066" cy="2658733"/>
            <a:chOff x="0" y="0"/>
            <a:chExt cx="4563075" cy="6882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63075" cy="688299"/>
            </a:xfrm>
            <a:custGeom>
              <a:avLst/>
              <a:gdLst/>
              <a:ahLst/>
              <a:cxnLst/>
              <a:rect r="r" b="b" t="t" l="l"/>
              <a:pathLst>
                <a:path h="688299" w="4563075">
                  <a:moveTo>
                    <a:pt x="4563075" y="344149"/>
                  </a:moveTo>
                  <a:lnTo>
                    <a:pt x="4359875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4359875" y="0"/>
                  </a:lnTo>
                  <a:lnTo>
                    <a:pt x="4563075" y="344149"/>
                  </a:lnTo>
                  <a:close/>
                </a:path>
              </a:pathLst>
            </a:custGeom>
            <a:solidFill>
              <a:srgbClr val="A06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4334475" cy="75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03398" y="3982611"/>
            <a:ext cx="4821789" cy="1318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2"/>
              </a:lnSpc>
            </a:pPr>
            <a:r>
              <a:rPr lang="en-US" b="true" sz="9220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Giải pháp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27048" y="0"/>
            <a:ext cx="11774707" cy="10287000"/>
            <a:chOff x="0" y="0"/>
            <a:chExt cx="4282440" cy="37413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41363"/>
            </a:xfrm>
            <a:custGeom>
              <a:avLst/>
              <a:gdLst/>
              <a:ahLst/>
              <a:cxnLst/>
              <a:rect r="r" b="b" t="t" l="l"/>
              <a:pathLst>
                <a:path h="3741363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70682"/>
                  </a:lnTo>
                  <a:lnTo>
                    <a:pt x="1070610" y="3741363"/>
                  </a:lnTo>
                  <a:lnTo>
                    <a:pt x="3211830" y="3741363"/>
                  </a:lnTo>
                  <a:lnTo>
                    <a:pt x="4282440" y="1870682"/>
                  </a:lnTo>
                  <a:close/>
                </a:path>
              </a:pathLst>
            </a:custGeom>
            <a:blipFill>
              <a:blip r:embed="rId2"/>
              <a:stretch>
                <a:fillRect l="-15523" t="0" r="-1552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6304758"/>
            <a:ext cx="4433084" cy="2953542"/>
          </a:xfrm>
          <a:custGeom>
            <a:avLst/>
            <a:gdLst/>
            <a:ahLst/>
            <a:cxnLst/>
            <a:rect r="r" b="b" t="t" l="l"/>
            <a:pathLst>
              <a:path h="2953542" w="4433084">
                <a:moveTo>
                  <a:pt x="0" y="0"/>
                </a:moveTo>
                <a:lnTo>
                  <a:pt x="4433084" y="0"/>
                </a:lnTo>
                <a:lnTo>
                  <a:pt x="4433084" y="2953542"/>
                </a:lnTo>
                <a:lnTo>
                  <a:pt x="0" y="2953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495675"/>
            <a:ext cx="4433084" cy="2294121"/>
          </a:xfrm>
          <a:custGeom>
            <a:avLst/>
            <a:gdLst/>
            <a:ahLst/>
            <a:cxnLst/>
            <a:rect r="r" b="b" t="t" l="l"/>
            <a:pathLst>
              <a:path h="2294121" w="4433084">
                <a:moveTo>
                  <a:pt x="0" y="0"/>
                </a:moveTo>
                <a:lnTo>
                  <a:pt x="4433084" y="0"/>
                </a:lnTo>
                <a:lnTo>
                  <a:pt x="4433084" y="2294121"/>
                </a:lnTo>
                <a:lnTo>
                  <a:pt x="0" y="2294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61784" y="7865436"/>
            <a:ext cx="5135525" cy="1392864"/>
          </a:xfrm>
          <a:custGeom>
            <a:avLst/>
            <a:gdLst/>
            <a:ahLst/>
            <a:cxnLst/>
            <a:rect r="r" b="b" t="t" l="l"/>
            <a:pathLst>
              <a:path h="1392864" w="5135525">
                <a:moveTo>
                  <a:pt x="0" y="0"/>
                </a:moveTo>
                <a:lnTo>
                  <a:pt x="5135525" y="0"/>
                </a:lnTo>
                <a:lnTo>
                  <a:pt x="5135525" y="1392864"/>
                </a:lnTo>
                <a:lnTo>
                  <a:pt x="0" y="1392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3129" r="0" b="-13557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9491"/>
            <a:ext cx="7430437" cy="232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4"/>
              </a:lnSpc>
            </a:pPr>
            <a:r>
              <a:rPr lang="en-US" b="true" sz="7670" spc="230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CÔNG NGHỆ</a:t>
            </a:r>
          </a:p>
          <a:p>
            <a:pPr algn="l">
              <a:lnSpc>
                <a:spcPts val="9204"/>
              </a:lnSpc>
            </a:pPr>
            <a:r>
              <a:rPr lang="en-US" b="true" sz="7670" spc="230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 SỬ DỤNG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30967" y="-1769241"/>
            <a:ext cx="17626066" cy="2658733"/>
            <a:chOff x="0" y="0"/>
            <a:chExt cx="4563075" cy="6882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63075" cy="688299"/>
            </a:xfrm>
            <a:custGeom>
              <a:avLst/>
              <a:gdLst/>
              <a:ahLst/>
              <a:cxnLst/>
              <a:rect r="r" b="b" t="t" l="l"/>
              <a:pathLst>
                <a:path h="688299" w="4563075">
                  <a:moveTo>
                    <a:pt x="4563075" y="344149"/>
                  </a:moveTo>
                  <a:lnTo>
                    <a:pt x="4359875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4359875" y="0"/>
                  </a:lnTo>
                  <a:lnTo>
                    <a:pt x="4563075" y="344149"/>
                  </a:lnTo>
                  <a:close/>
                </a:path>
              </a:pathLst>
            </a:custGeom>
            <a:solidFill>
              <a:srgbClr val="A066C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66675"/>
              <a:ext cx="4334475" cy="75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80160"/>
            <a:ext cx="18288000" cy="9006840"/>
          </a:xfrm>
          <a:custGeom>
            <a:avLst/>
            <a:gdLst/>
            <a:ahLst/>
            <a:cxnLst/>
            <a:rect r="r" b="b" t="t" l="l"/>
            <a:pathLst>
              <a:path h="9006840" w="18288000">
                <a:moveTo>
                  <a:pt x="0" y="0"/>
                </a:moveTo>
                <a:lnTo>
                  <a:pt x="18288000" y="0"/>
                </a:lnTo>
                <a:lnTo>
                  <a:pt x="18288000" y="9006840"/>
                </a:lnTo>
                <a:lnTo>
                  <a:pt x="0" y="9006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967" y="-1769241"/>
            <a:ext cx="17626066" cy="2658733"/>
            <a:chOff x="0" y="0"/>
            <a:chExt cx="4563075" cy="688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63075" cy="688299"/>
            </a:xfrm>
            <a:custGeom>
              <a:avLst/>
              <a:gdLst/>
              <a:ahLst/>
              <a:cxnLst/>
              <a:rect r="r" b="b" t="t" l="l"/>
              <a:pathLst>
                <a:path h="688299" w="4563075">
                  <a:moveTo>
                    <a:pt x="4563075" y="344149"/>
                  </a:moveTo>
                  <a:lnTo>
                    <a:pt x="4359875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4359875" y="0"/>
                  </a:lnTo>
                  <a:lnTo>
                    <a:pt x="4563075" y="344149"/>
                  </a:lnTo>
                  <a:close/>
                </a:path>
              </a:pathLst>
            </a:custGeom>
            <a:solidFill>
              <a:srgbClr val="A066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4334475" cy="75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46009" y="1280160"/>
            <a:ext cx="819598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4"/>
              </a:lnSpc>
            </a:pPr>
            <a:r>
              <a:rPr lang="en-US" b="true" sz="7670" spc="230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SƠ ĐỒ USE CASE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0959" y="1318632"/>
            <a:ext cx="9218773" cy="7939668"/>
          </a:xfrm>
          <a:custGeom>
            <a:avLst/>
            <a:gdLst/>
            <a:ahLst/>
            <a:cxnLst/>
            <a:rect r="r" b="b" t="t" l="l"/>
            <a:pathLst>
              <a:path h="7939668" w="9218773">
                <a:moveTo>
                  <a:pt x="0" y="0"/>
                </a:moveTo>
                <a:lnTo>
                  <a:pt x="9218773" y="0"/>
                </a:lnTo>
                <a:lnTo>
                  <a:pt x="9218773" y="7939668"/>
                </a:lnTo>
                <a:lnTo>
                  <a:pt x="0" y="793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883321"/>
            <a:ext cx="3375761" cy="260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2"/>
              </a:lnSpc>
            </a:pPr>
            <a:r>
              <a:rPr lang="en-US" sz="9220" b="true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Sơ đồ</a:t>
            </a:r>
          </a:p>
          <a:p>
            <a:pPr algn="l" marL="0" indent="0" lvl="0">
              <a:lnSpc>
                <a:spcPts val="10142"/>
              </a:lnSpc>
            </a:pPr>
            <a:r>
              <a:rPr lang="en-US" b="true" sz="9220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 ERD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30967" y="-1769241"/>
            <a:ext cx="17626066" cy="2658733"/>
            <a:chOff x="0" y="0"/>
            <a:chExt cx="4563075" cy="6882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63075" cy="688299"/>
            </a:xfrm>
            <a:custGeom>
              <a:avLst/>
              <a:gdLst/>
              <a:ahLst/>
              <a:cxnLst/>
              <a:rect r="r" b="b" t="t" l="l"/>
              <a:pathLst>
                <a:path h="688299" w="4563075">
                  <a:moveTo>
                    <a:pt x="4563075" y="344149"/>
                  </a:moveTo>
                  <a:lnTo>
                    <a:pt x="4359875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4359875" y="0"/>
                  </a:lnTo>
                  <a:lnTo>
                    <a:pt x="4563075" y="344149"/>
                  </a:lnTo>
                  <a:close/>
                </a:path>
              </a:pathLst>
            </a:custGeom>
            <a:solidFill>
              <a:srgbClr val="A066C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66675"/>
              <a:ext cx="4334475" cy="754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-5400000">
            <a:off x="1889688" y="5502521"/>
            <a:ext cx="7482984" cy="0"/>
          </a:xfrm>
          <a:prstGeom prst="line">
            <a:avLst/>
          </a:prstGeom>
          <a:ln cap="flat" w="28575">
            <a:solidFill>
              <a:srgbClr val="86C7E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41433" y="1593234"/>
            <a:ext cx="5756151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05"/>
              </a:lnSpc>
              <a:spcBef>
                <a:spcPct val="0"/>
              </a:spcBef>
            </a:pPr>
            <a:r>
              <a:rPr lang="en-US" b="true" sz="2850" spc="-57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Quả</a:t>
            </a:r>
            <a:r>
              <a:rPr lang="en-US" b="true" sz="2850" spc="-57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n lý giảng viên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41433" y="3220607"/>
            <a:ext cx="513139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Quản lý học phí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24" y="4861315"/>
            <a:ext cx="513139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Hệ thống</a:t>
            </a:r>
            <a:r>
              <a:rPr lang="en-US" b="true" sz="3000" spc="-60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 thông báo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41433" y="6535889"/>
            <a:ext cx="59823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L</a:t>
            </a:r>
            <a:r>
              <a:rPr lang="en-US" b="true" sz="3000" spc="-60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ịch học &amp; nhắc nhở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9524" y="8176597"/>
            <a:ext cx="609007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Đánh</a:t>
            </a:r>
            <a:r>
              <a:rPr lang="en-US" b="true" sz="3000" spc="-60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 giá &amp; phản hồi khóa học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4584065" y="-2006328"/>
            <a:ext cx="13728065" cy="14299655"/>
            <a:chOff x="0" y="0"/>
            <a:chExt cx="5157365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57365" cy="5372100"/>
            </a:xfrm>
            <a:custGeom>
              <a:avLst/>
              <a:gdLst/>
              <a:ahLst/>
              <a:cxnLst/>
              <a:rect r="r" b="b" t="t" l="l"/>
              <a:pathLst>
                <a:path h="5372100" w="5157365">
                  <a:moveTo>
                    <a:pt x="36066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06695" y="5372100"/>
                  </a:lnTo>
                  <a:lnTo>
                    <a:pt x="5157365" y="2686050"/>
                  </a:lnTo>
                  <a:lnTo>
                    <a:pt x="360669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26627" y="3723922"/>
            <a:ext cx="5816518" cy="264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0"/>
              </a:lnSpc>
            </a:pPr>
            <a:r>
              <a:rPr lang="en-US" b="true" sz="7925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Hướng phát triển thêm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025421" y="1506131"/>
            <a:ext cx="714076" cy="618457"/>
            <a:chOff x="0" y="0"/>
            <a:chExt cx="952102" cy="824609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25421" y="3146839"/>
            <a:ext cx="714076" cy="618457"/>
            <a:chOff x="0" y="0"/>
            <a:chExt cx="952102" cy="824609"/>
          </a:xfrm>
        </p:grpSpPr>
        <p:grpSp>
          <p:nvGrpSpPr>
            <p:cNvPr name="Group 15" id="15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25421" y="4787547"/>
            <a:ext cx="714076" cy="618457"/>
            <a:chOff x="0" y="0"/>
            <a:chExt cx="952102" cy="824609"/>
          </a:xfrm>
        </p:grpSpPr>
        <p:grpSp>
          <p:nvGrpSpPr>
            <p:cNvPr name="Group 19" id="19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25421" y="6428255"/>
            <a:ext cx="714076" cy="618457"/>
            <a:chOff x="0" y="0"/>
            <a:chExt cx="952102" cy="824609"/>
          </a:xfrm>
        </p:grpSpPr>
        <p:grpSp>
          <p:nvGrpSpPr>
            <p:cNvPr name="Group 23" id="23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25421" y="8068963"/>
            <a:ext cx="714076" cy="618457"/>
            <a:chOff x="0" y="0"/>
            <a:chExt cx="952102" cy="824609"/>
          </a:xfrm>
        </p:grpSpPr>
        <p:grpSp>
          <p:nvGrpSpPr>
            <p:cNvPr name="Group 27" id="27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DAGxd08bhXc</dc:identifier>
  <dcterms:modified xsi:type="dcterms:W3CDTF">2011-08-01T06:04:30Z</dcterms:modified>
  <cp:revision>1</cp:revision>
  <dc:title>Ứng dụng WEBSITE</dc:title>
</cp:coreProperties>
</file>